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7" r:id="rId5"/>
    <p:sldId id="256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05C9F6C-F371-4525-90EB-A591FB089043}" v="7" dt="2021-10-26T06:11:25.0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g>
</file>

<file path=ppt/media/image2.jpe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ED63D-5743-41F2-8F5B-9C046AEE49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3CAC9E-BD09-44CF-A6C5-1672111DDE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7545F-6F63-4157-B45D-B875373B85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7B37D6-C357-48BD-B78A-D9CED2718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A3345-9AB2-44EE-A1CC-B049D9F1E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147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76CD3-DF44-42C0-A4A2-8ABF0FD83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F95CAF-4F1B-4503-AFAA-CB8807C604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6D2650-3040-47BF-8F94-BC4C028F6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26118-0D78-4432-B5C1-6CFB4131D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4BB7F2-A2A7-4814-93FD-EF2DB125B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823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2E31BE-CDD1-4D5A-8935-6561C8C458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F9A51E-D8D2-4DB8-8B36-831EEB281C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07C3E3-5417-4A6B-B034-E065608039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E147B-8EEF-4188-B894-2863ADA16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A2A3A-77F6-4793-BBA1-5BA9B8CD2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2170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538D2-AD41-44DA-BCCE-6F845F09A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38718B-3E47-42B2-BABA-3AA5143FFD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3128B-B381-4685-BF04-1B21A926A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5C04C8-EE36-408C-A8CD-FC7BD8137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E5A2A-632D-49D6-B72F-E9E354D0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377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E3170-DD6E-46BC-A039-7FBE7D113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334344-8735-4746-A04B-8E9EE8E1A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B174C8-8363-47B5-858F-1E3CA34E06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7AB2F5-AC22-4C6E-8B93-9580310F4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E48ED7-54DC-4E07-AF51-0C3783334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571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B98C6-401B-4A82-A557-3F96E107C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3502E-6B64-4D1F-87FD-3EC8889C11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2A49DE-E834-4964-92CA-97DE24050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25F5F7-DCFC-484D-AC5B-85354F557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2607DA-6FDF-418E-98FA-290D1BCB52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562FB9-D628-473E-94A5-F6C03D31B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6103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ECA00C-5E28-4EB6-851B-C0F41E1DD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63F7C6-C7C8-4DBD-ABFD-E1854F828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C19C92-523F-450C-B076-6404CE3495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07804A-7341-4B41-9597-26DB0DD1AB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03AC307-2668-4BB5-8F29-7E6A01A806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04D7EA-22D8-4527-8224-628399FA9A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2333E7-C277-43DD-A643-A16C37D7CD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02073B-CC0F-4287-9042-28A010CAB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701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7C7C1-525D-48CE-8169-465BD3EF1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86D51A-EE7E-4300-9B87-99DBE4FE3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AAB14A-2F65-454F-9DFD-AC19F0CA88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1D5F35-732A-46E0-B333-7E8DFA7A7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5770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DE2BF2-6A2A-4C5F-BA5D-15CFBA7B4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AC8C23-164B-462F-B8C4-577239471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A9E920-7F97-45AC-B1A4-8C03263DF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262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EF9A6E-5286-4747-8197-CB0162F79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611FB1-56C9-491C-81B2-82A864EC2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28094E-D8F9-4C72-B556-70E143871E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DB3365-BCD7-41BA-BCE1-1FAA1BD90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FC28E0-558C-4021-A1B2-0B1016332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F71049-2DAD-43DB-81A5-C8CC59995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3097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2E458-586B-451C-AC08-419138F5B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9E1E21F-7123-42D8-991E-B37930D49A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6443D3-B757-480A-AD37-6EEA649E38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E580E5-F2DB-4F52-9FC5-4CF6B2E7B9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98CE0F-5168-4BA0-8287-4E9D4822E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796603-C540-4C36-B194-32286158FB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3849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EC2435-538C-49A3-AD3B-244AC33EC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0C1BA5-4EBB-40EB-9C9F-74DBD4C314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4CE48F-BE85-47B0-8DF9-31A04A84E1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C2D196-87D2-462D-9B31-B17AC04195EC}" type="datetimeFigureOut">
              <a:rPr lang="en-US" smtClean="0"/>
              <a:t>12/9/2021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45A693-4682-40C4-8E57-DFEE03793C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3C4AD-D6B9-4111-B4D0-0E4815F4C8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F0266-68B6-4594-A3A4-47E7404C79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97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cademy.uipath.com/learningpath/pdf-automation-in-studio" TargetMode="Externa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ipath.com/activities/docs/read-pdf-text" TargetMode="External"/><Relationship Id="rId2" Type="http://schemas.openxmlformats.org/officeDocument/2006/relationships/hyperlink" Target="https://docs.uipath.com/activities/docs/about-the-pdf-activities-pack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hyperlink" Target="https://docs.uipath.com/activities/docs/read-pdf-with-ocr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B681A-CBB0-439B-9A54-FBA51EF40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dirty="0"/>
              <a:t>Before we begin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D51BBD-9663-4F22-BCEA-17AB0E5500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1600"/>
              <a:t>Download Adobe Reader DC</a:t>
            </a:r>
          </a:p>
          <a:p>
            <a:pPr marL="514350" indent="-514350" fontAlgn="auto">
              <a:buFont typeface="+mj-lt"/>
              <a:buAutoNum type="arabicPeriod"/>
            </a:pPr>
            <a:r>
              <a:rPr lang="en-US" sz="1600" b="0" i="0">
                <a:effectLst/>
                <a:latin typeface="Inter"/>
              </a:rPr>
              <a:t>Start Acrobat and press Ctrl+K. That opens the Preferences pop-up. </a:t>
            </a:r>
          </a:p>
          <a:p>
            <a:pPr marL="514350" indent="-514350" fontAlgn="auto">
              <a:buFont typeface="+mj-lt"/>
              <a:buAutoNum type="arabicPeriod"/>
            </a:pPr>
            <a:r>
              <a:rPr lang="en-US" sz="1600" b="0" i="0">
                <a:effectLst/>
                <a:latin typeface="Inter"/>
              </a:rPr>
              <a:t>Select Reading, out of the categories on the left panel. </a:t>
            </a:r>
          </a:p>
          <a:p>
            <a:pPr marL="514350" indent="-514350" fontAlgn="auto">
              <a:buFont typeface="+mj-lt"/>
              <a:buAutoNum type="arabicPeriod"/>
            </a:pPr>
            <a:r>
              <a:rPr lang="en-US" sz="1600" b="0" i="0">
                <a:effectLst/>
                <a:latin typeface="Inter"/>
              </a:rPr>
              <a:t>Verify that the drop-down Reading Order option is set to the Acrobat recommended option, 'Infer reading order from the document (recommended)'.</a:t>
            </a:r>
          </a:p>
          <a:p>
            <a:pPr marL="514350" indent="-514350" fontAlgn="auto">
              <a:buFont typeface="+mj-lt"/>
              <a:buAutoNum type="arabicPeriod"/>
            </a:pPr>
            <a:r>
              <a:rPr lang="en-US" sz="1600" b="0" i="0">
                <a:effectLst/>
                <a:latin typeface="Inter"/>
              </a:rPr>
              <a:t>'Page vs. Document': should be set to 'Read the entire document' and 'Confirm before tagging documents' should be unchecked. </a:t>
            </a:r>
          </a:p>
          <a:p>
            <a:pPr marL="514350" indent="-514350" fontAlgn="auto">
              <a:buFont typeface="+mj-lt"/>
              <a:buAutoNum type="arabicPeriod"/>
            </a:pPr>
            <a:r>
              <a:rPr lang="en-US" sz="1600" b="0" i="0">
                <a:effectLst/>
                <a:latin typeface="Inter"/>
              </a:rPr>
              <a:t>Then on the left panel, click Accessibility. In the Other Accessibility Options section, check the first two boxes if they are not already checked: 'Use document structure for tab order when no explicit tab order is specified', 'Enable assistive technology support'.</a:t>
            </a:r>
          </a:p>
          <a:p>
            <a:pPr marL="514350" indent="-514350" fontAlgn="auto">
              <a:buFont typeface="+mj-lt"/>
              <a:buAutoNum type="arabicPeriod"/>
            </a:pPr>
            <a:r>
              <a:rPr lang="en-US" sz="1600" b="0" i="0">
                <a:effectLst/>
                <a:latin typeface="Inter"/>
              </a:rPr>
              <a:t>Click OK.</a:t>
            </a:r>
            <a:endParaRPr lang="en-US" sz="1600"/>
          </a:p>
        </p:txBody>
      </p:sp>
      <p:pic>
        <p:nvPicPr>
          <p:cNvPr id="5" name="Picture 4" descr="Exclamation mark on a yellow background">
            <a:extLst>
              <a:ext uri="{FF2B5EF4-FFF2-40B4-BE49-F238E27FC236}">
                <a16:creationId xmlns:a16="http://schemas.microsoft.com/office/drawing/2014/main" id="{A63BB1B8-49DB-4E4E-AF5C-AAA79FCD30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24" r="18580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F8B92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8228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Paper files on the table">
            <a:extLst>
              <a:ext uri="{FF2B5EF4-FFF2-40B4-BE49-F238E27FC236}">
                <a16:creationId xmlns:a16="http://schemas.microsoft.com/office/drawing/2014/main" id="{BA4CEB31-2FB1-4B26-97B4-14F01EC6C4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4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85D916-B623-45D6-91F4-59627DA835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1695576"/>
            <a:ext cx="8652938" cy="2857191"/>
          </a:xfrm>
        </p:spPr>
        <p:txBody>
          <a:bodyPr anchor="ctr">
            <a:normAutofit/>
          </a:bodyPr>
          <a:lstStyle/>
          <a:p>
            <a:r>
              <a:rPr lang="en-US" sz="6200" dirty="0"/>
              <a:t>PDF Automation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4CAB7-3458-464C-AED1-F79C89B4D2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en-US" sz="2400" dirty="0">
                <a:hlinkClick r:id="rId3"/>
              </a:rPr>
              <a:t>UiPath Academy Module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743143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99069-8EE6-4887-B223-3E337B6D0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/>
              <a:t>PDF Files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5056AA-1A1A-4169-A78B-6D54169F7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r>
              <a:rPr lang="en-US" sz="2000" dirty="0"/>
              <a:t>2 Types of PDF Files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1" dirty="0"/>
              <a:t>Native PDF</a:t>
            </a:r>
          </a:p>
          <a:p>
            <a:pPr lvl="2"/>
            <a:r>
              <a:rPr lang="en-US" dirty="0"/>
              <a:t>A PDF file that is originally generated in a computer, aka "born digital”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2000" b="1" dirty="0"/>
              <a:t>Scanned PDF</a:t>
            </a:r>
          </a:p>
          <a:p>
            <a:pPr lvl="2"/>
            <a:r>
              <a:rPr lang="en-US" dirty="0"/>
              <a:t>made up of scanned images of a given document</a:t>
            </a:r>
          </a:p>
          <a:p>
            <a:pPr lvl="2"/>
            <a:r>
              <a:rPr lang="en-US" dirty="0"/>
              <a:t>With scanned PDFs you will not be able to select text or use the search function because the PDF is a collection of images</a:t>
            </a:r>
          </a:p>
        </p:txBody>
      </p:sp>
      <p:pic>
        <p:nvPicPr>
          <p:cNvPr id="5" name="Picture 4" descr="Stack of colorful files">
            <a:extLst>
              <a:ext uri="{FF2B5EF4-FFF2-40B4-BE49-F238E27FC236}">
                <a16:creationId xmlns:a16="http://schemas.microsoft.com/office/drawing/2014/main" id="{C794478C-AB08-4189-90B8-DD261AB603B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085" r="13894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38C7D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89112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AFE7A-2F34-4663-816C-009D95A4F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/>
          </a:bodyPr>
          <a:lstStyle/>
          <a:p>
            <a:r>
              <a:rPr lang="en-US" sz="2800" dirty="0"/>
              <a:t>Extracting Data from PDF</a:t>
            </a:r>
            <a:br>
              <a:rPr lang="en-US" sz="2800" dirty="0"/>
            </a:br>
            <a:r>
              <a:rPr lang="en-US" sz="1800" dirty="0" err="1">
                <a:hlinkClick r:id="rId2"/>
              </a:rPr>
              <a:t>PDF</a:t>
            </a:r>
            <a:r>
              <a:rPr lang="en-US" sz="1800" dirty="0">
                <a:hlinkClick r:id="rId2"/>
              </a:rPr>
              <a:t> Activities Pack</a:t>
            </a:r>
            <a:r>
              <a:rPr lang="en-US" sz="1800" dirty="0"/>
              <a:t> | </a:t>
            </a:r>
            <a:r>
              <a:rPr lang="en-US" sz="1800" dirty="0">
                <a:hlinkClick r:id="rId3"/>
              </a:rPr>
              <a:t>Read PDF Text</a:t>
            </a:r>
            <a:r>
              <a:rPr lang="en-US" sz="1800" dirty="0"/>
              <a:t> | </a:t>
            </a:r>
            <a:r>
              <a:rPr lang="en-US" sz="1800" dirty="0">
                <a:hlinkClick r:id="rId4"/>
              </a:rPr>
              <a:t>Read PDF with OCR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E7F0A-1B9B-4324-BFE1-0AECD78AEB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b="1" dirty="0"/>
              <a:t>Read PDF Text Activity</a:t>
            </a:r>
          </a:p>
          <a:p>
            <a:pPr lvl="1"/>
            <a:r>
              <a:rPr lang="en-US" sz="2000" dirty="0"/>
              <a:t>More accurate</a:t>
            </a:r>
          </a:p>
          <a:p>
            <a:pPr lvl="1"/>
            <a:r>
              <a:rPr lang="en-US" sz="2000" dirty="0"/>
              <a:t>Only works with native PDF documents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/>
              <a:t>Read PDF with OCR Activity</a:t>
            </a:r>
          </a:p>
          <a:p>
            <a:pPr lvl="1"/>
            <a:r>
              <a:rPr lang="en-US" sz="2000" dirty="0"/>
              <a:t>Used for extracting text from scanned documents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/>
              <a:t>Using Screen Scraping </a:t>
            </a:r>
          </a:p>
        </p:txBody>
      </p:sp>
      <p:pic>
        <p:nvPicPr>
          <p:cNvPr id="5" name="Picture 4" descr="Piles of paperwork">
            <a:extLst>
              <a:ext uri="{FF2B5EF4-FFF2-40B4-BE49-F238E27FC236}">
                <a16:creationId xmlns:a16="http://schemas.microsoft.com/office/drawing/2014/main" id="{9934FEE3-0599-4B75-A117-F9F981A14C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39" r="22866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C3A677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672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1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Quizzical burrowing owl looking forward">
            <a:extLst>
              <a:ext uri="{FF2B5EF4-FFF2-40B4-BE49-F238E27FC236}">
                <a16:creationId xmlns:a16="http://schemas.microsoft.com/office/drawing/2014/main" id="{3BA19D6A-4745-4D56-B486-D259D48CDA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4" b="14871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8" name="Rectangle 13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8819452-5234-4000-921B-8B3D49C8A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5452529" cy="356924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Questions?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F434C90-4BF2-43AB-B111-54D4B39B6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3466" y="4551037"/>
            <a:ext cx="5449479" cy="15780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Comments? Concerns? Violent Reactions?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8966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Different colored question marks">
            <a:extLst>
              <a:ext uri="{FF2B5EF4-FFF2-40B4-BE49-F238E27FC236}">
                <a16:creationId xmlns:a16="http://schemas.microsoft.com/office/drawing/2014/main" id="{28FD33F2-CCA4-4AA6-95C1-A1E146459A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3" r="11156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F777D94-7547-4F69-8BE2-907C7F440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Discussion Questions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6D859DF-8A49-4828-BDEA-8855D5DA56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/>
              <a:t>What are the different types of PDF files?</a:t>
            </a:r>
          </a:p>
          <a:p>
            <a:r>
              <a:rPr lang="en-US" sz="2000"/>
              <a:t>How do you extract data from a PDF?</a:t>
            </a:r>
          </a:p>
        </p:txBody>
      </p:sp>
    </p:spTree>
    <p:extLst>
      <p:ext uri="{BB962C8B-B14F-4D97-AF65-F5344CB8AC3E}">
        <p14:creationId xmlns:p14="http://schemas.microsoft.com/office/powerpoint/2010/main" val="2422565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557F529ABFDE4EA1CDC2C60EEB6F4C" ma:contentTypeVersion="12" ma:contentTypeDescription="Create a new document." ma:contentTypeScope="" ma:versionID="3aa1d26d6843b085c513c4e1876fadcc">
  <xsd:schema xmlns:xsd="http://www.w3.org/2001/XMLSchema" xmlns:xs="http://www.w3.org/2001/XMLSchema" xmlns:p="http://schemas.microsoft.com/office/2006/metadata/properties" xmlns:ns3="66d9aa3d-651e-4839-b59d-0bd8c52fea92" xmlns:ns4="16f3e4eb-d7eb-4343-ad26-da3c70bf63cc" targetNamespace="http://schemas.microsoft.com/office/2006/metadata/properties" ma:root="true" ma:fieldsID="dd304e95def5a769939dec441ce2cb96" ns3:_="" ns4:_="">
    <xsd:import namespace="66d9aa3d-651e-4839-b59d-0bd8c52fea92"/>
    <xsd:import namespace="16f3e4eb-d7eb-4343-ad26-da3c70bf63c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6d9aa3d-651e-4839-b59d-0bd8c52fea9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1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2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f3e4eb-d7eb-4343-ad26-da3c70bf63cc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9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A85D815-A7B2-4D25-8CDF-97A5C872A5D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F072F3B-6F9B-4D36-9491-C69B3BBB615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6d9aa3d-651e-4839-b59d-0bd8c52fea92"/>
    <ds:schemaRef ds:uri="16f3e4eb-d7eb-4343-ad26-da3c70bf63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985A383-A794-432E-AE6D-0AD84DD38056}">
  <ds:schemaRefs>
    <ds:schemaRef ds:uri="http://schemas.openxmlformats.org/package/2006/metadata/core-properties"/>
    <ds:schemaRef ds:uri="http://purl.org/dc/dcmitype/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http://purl.org/dc/terms/"/>
    <ds:schemaRef ds:uri="66d9aa3d-651e-4839-b59d-0bd8c52fea92"/>
    <ds:schemaRef ds:uri="16f3e4eb-d7eb-4343-ad26-da3c70bf63cc"/>
    <ds:schemaRef ds:uri="http://schemas.microsoft.com/office/infopath/2007/PartnerControl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269</Words>
  <Application>Microsoft Office PowerPoint</Application>
  <PresentationFormat>Widescreen</PresentationFormat>
  <Paragraphs>29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Before we begin</vt:lpstr>
      <vt:lpstr>PDF Automation</vt:lpstr>
      <vt:lpstr>PDF Files</vt:lpstr>
      <vt:lpstr>Extracting Data from PDF PDF Activities Pack | Read PDF Text | Read PDF with OCR</vt:lpstr>
      <vt:lpstr>Questions?</vt:lpstr>
      <vt:lpstr>Discussion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PDF Automation UiPath Academy Module</dc:title>
  <dc:creator>Marielle Nolasco</dc:creator>
  <cp:lastModifiedBy>Marielle Nolasco</cp:lastModifiedBy>
  <cp:revision>2</cp:revision>
  <dcterms:created xsi:type="dcterms:W3CDTF">2021-10-26T05:14:02Z</dcterms:created>
  <dcterms:modified xsi:type="dcterms:W3CDTF">2021-12-10T01:18:43Z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0x010100EA557F529ABFDE4EA1CDC2C60EEB6F4C</vt:lpwstr>
  </property>
</Properties>
</file>

<file path=docProps/thumbnail.jpeg>
</file>